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25"/>
  </p:notesMasterIdLst>
  <p:sldIdLst>
    <p:sldId id="256" r:id="rId2"/>
    <p:sldId id="287" r:id="rId3"/>
    <p:sldId id="258" r:id="rId4"/>
    <p:sldId id="262" r:id="rId5"/>
    <p:sldId id="260" r:id="rId6"/>
    <p:sldId id="261" r:id="rId7"/>
    <p:sldId id="289" r:id="rId8"/>
    <p:sldId id="259" r:id="rId9"/>
    <p:sldId id="267" r:id="rId10"/>
    <p:sldId id="291" r:id="rId11"/>
    <p:sldId id="263" r:id="rId12"/>
    <p:sldId id="264" r:id="rId13"/>
    <p:sldId id="290" r:id="rId14"/>
    <p:sldId id="265" r:id="rId15"/>
    <p:sldId id="266" r:id="rId16"/>
    <p:sldId id="270" r:id="rId17"/>
    <p:sldId id="293" r:id="rId18"/>
    <p:sldId id="271" r:id="rId19"/>
    <p:sldId id="272" r:id="rId20"/>
    <p:sldId id="273" r:id="rId21"/>
    <p:sldId id="278" r:id="rId22"/>
    <p:sldId id="283" r:id="rId23"/>
    <p:sldId id="286"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A18"/>
    <a:srgbClr val="FF6600"/>
    <a:srgbClr val="B75F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477" autoAdjust="0"/>
  </p:normalViewPr>
  <p:slideViewPr>
    <p:cSldViewPr snapToGrid="0">
      <p:cViewPr>
        <p:scale>
          <a:sx n="73" d="100"/>
          <a:sy n="73" d="100"/>
        </p:scale>
        <p:origin x="-1589" y="-398"/>
      </p:cViewPr>
      <p:guideLst>
        <p:guide orient="horz" pos="2160"/>
        <p:guide pos="3840"/>
      </p:guideLst>
    </p:cSldViewPr>
  </p:slideViewPr>
  <p:outlineViewPr>
    <p:cViewPr>
      <p:scale>
        <a:sx n="33" d="100"/>
        <a:sy n="33" d="100"/>
      </p:scale>
      <p:origin x="0" y="23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77994-B6FC-4B6C-875B-480D951CE941}" type="datetimeFigureOut">
              <a:rPr lang="tr-TR" smtClean="0"/>
              <a:t>29.05.2023</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E909F4-B9EE-4017-B733-6A5DA406449A}" type="slidenum">
              <a:rPr lang="tr-TR" smtClean="0"/>
              <a:t>‹#›</a:t>
            </a:fld>
            <a:endParaRPr lang="tr-TR"/>
          </a:p>
        </p:txBody>
      </p:sp>
    </p:spTree>
    <p:extLst>
      <p:ext uri="{BB962C8B-B14F-4D97-AF65-F5344CB8AC3E}">
        <p14:creationId xmlns:p14="http://schemas.microsoft.com/office/powerpoint/2010/main" val="1161100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E909F4-B9EE-4017-B733-6A5DA406449A}" type="slidenum">
              <a:rPr lang="tr-TR" smtClean="0"/>
              <a:t>1</a:t>
            </a:fld>
            <a:endParaRPr lang="tr-TR" dirty="0"/>
          </a:p>
        </p:txBody>
      </p:sp>
    </p:spTree>
    <p:extLst>
      <p:ext uri="{BB962C8B-B14F-4D97-AF65-F5344CB8AC3E}">
        <p14:creationId xmlns:p14="http://schemas.microsoft.com/office/powerpoint/2010/main" val="256308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3E909F4-B9EE-4017-B733-6A5DA406449A}" type="slidenum">
              <a:rPr lang="tr-TR" smtClean="0"/>
              <a:t>3</a:t>
            </a:fld>
            <a:endParaRPr lang="tr-TR"/>
          </a:p>
        </p:txBody>
      </p:sp>
    </p:spTree>
    <p:extLst>
      <p:ext uri="{BB962C8B-B14F-4D97-AF65-F5344CB8AC3E}">
        <p14:creationId xmlns:p14="http://schemas.microsoft.com/office/powerpoint/2010/main" val="174418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8"/>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20C51CA-6E84-4630-9917-0AFC30A44571}" type="datetimeFigureOut">
              <a:rPr lang="tr-TR" smtClean="0"/>
              <a:t>29.05.2023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ECFF3D-9FFA-475E-921E-132EC8C68DCE}" type="slidenum">
              <a:rPr lang="tr-TR" smtClean="0"/>
              <a:t>‹#›</a:t>
            </a:fld>
            <a:endParaRPr lang="tr-TR"/>
          </a:p>
        </p:txBody>
      </p:sp>
    </p:spTree>
    <p:extLst>
      <p:ext uri="{BB962C8B-B14F-4D97-AF65-F5344CB8AC3E}">
        <p14:creationId xmlns:p14="http://schemas.microsoft.com/office/powerpoint/2010/main" val="379767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20C51CA-6E84-4630-9917-0AFC30A44571}" type="datetimeFigureOut">
              <a:rPr lang="tr-TR" smtClean="0"/>
              <a:t>29.05.2023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ECFF3D-9FFA-475E-921E-132EC8C68DCE}" type="slidenum">
              <a:rPr lang="tr-TR" smtClean="0"/>
              <a:t>‹#›</a:t>
            </a:fld>
            <a:endParaRPr lang="tr-TR"/>
          </a:p>
        </p:txBody>
      </p:sp>
    </p:spTree>
    <p:extLst>
      <p:ext uri="{BB962C8B-B14F-4D97-AF65-F5344CB8AC3E}">
        <p14:creationId xmlns:p14="http://schemas.microsoft.com/office/powerpoint/2010/main" val="293151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1785600" y="274641"/>
            <a:ext cx="36576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12800" y="274641"/>
            <a:ext cx="10769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20C51CA-6E84-4630-9917-0AFC30A44571}" type="datetimeFigureOut">
              <a:rPr lang="tr-TR" smtClean="0"/>
              <a:t>29.05.2023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ECFF3D-9FFA-475E-921E-132EC8C68DCE}" type="slidenum">
              <a:rPr lang="tr-TR" smtClean="0"/>
              <a:t>‹#›</a:t>
            </a:fld>
            <a:endParaRPr lang="tr-TR"/>
          </a:p>
        </p:txBody>
      </p:sp>
    </p:spTree>
    <p:extLst>
      <p:ext uri="{BB962C8B-B14F-4D97-AF65-F5344CB8AC3E}">
        <p14:creationId xmlns:p14="http://schemas.microsoft.com/office/powerpoint/2010/main" val="429341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20C51CA-6E84-4630-9917-0AFC30A44571}" type="datetimeFigureOut">
              <a:rPr lang="tr-TR" smtClean="0"/>
              <a:t>29.05.2023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ECFF3D-9FFA-475E-921E-132EC8C68DCE}" type="slidenum">
              <a:rPr lang="tr-TR" smtClean="0"/>
              <a:t>‹#›</a:t>
            </a:fld>
            <a:endParaRPr lang="tr-TR"/>
          </a:p>
        </p:txBody>
      </p:sp>
    </p:spTree>
    <p:extLst>
      <p:ext uri="{BB962C8B-B14F-4D97-AF65-F5344CB8AC3E}">
        <p14:creationId xmlns:p14="http://schemas.microsoft.com/office/powerpoint/2010/main" val="261006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3"/>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20C51CA-6E84-4630-9917-0AFC30A44571}" type="datetimeFigureOut">
              <a:rPr lang="tr-TR" smtClean="0"/>
              <a:t>29.05.2023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ECFF3D-9FFA-475E-921E-132EC8C68DCE}" type="slidenum">
              <a:rPr lang="tr-TR" smtClean="0"/>
              <a:t>‹#›</a:t>
            </a:fld>
            <a:endParaRPr lang="tr-TR"/>
          </a:p>
        </p:txBody>
      </p:sp>
    </p:spTree>
    <p:extLst>
      <p:ext uri="{BB962C8B-B14F-4D97-AF65-F5344CB8AC3E}">
        <p14:creationId xmlns:p14="http://schemas.microsoft.com/office/powerpoint/2010/main" val="65053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20C51CA-6E84-4630-9917-0AFC30A44571}" type="datetimeFigureOut">
              <a:rPr lang="tr-TR" smtClean="0"/>
              <a:t>29.05.2023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ECFF3D-9FFA-475E-921E-132EC8C68DCE}" type="slidenum">
              <a:rPr lang="tr-TR" smtClean="0"/>
              <a:t>‹#›</a:t>
            </a:fld>
            <a:endParaRPr lang="tr-TR"/>
          </a:p>
        </p:txBody>
      </p:sp>
    </p:spTree>
    <p:extLst>
      <p:ext uri="{BB962C8B-B14F-4D97-AF65-F5344CB8AC3E}">
        <p14:creationId xmlns:p14="http://schemas.microsoft.com/office/powerpoint/2010/main" val="117734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20C51CA-6E84-4630-9917-0AFC30A44571}" type="datetimeFigureOut">
              <a:rPr lang="tr-TR" smtClean="0"/>
              <a:t>29.05.2023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0ECFF3D-9FFA-475E-921E-132EC8C68DCE}" type="slidenum">
              <a:rPr lang="tr-TR" smtClean="0"/>
              <a:t>‹#›</a:t>
            </a:fld>
            <a:endParaRPr lang="tr-TR"/>
          </a:p>
        </p:txBody>
      </p:sp>
    </p:spTree>
    <p:extLst>
      <p:ext uri="{BB962C8B-B14F-4D97-AF65-F5344CB8AC3E}">
        <p14:creationId xmlns:p14="http://schemas.microsoft.com/office/powerpoint/2010/main" val="142407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20C51CA-6E84-4630-9917-0AFC30A44571}" type="datetimeFigureOut">
              <a:rPr lang="tr-TR" smtClean="0"/>
              <a:t>29.05.2023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0ECFF3D-9FFA-475E-921E-132EC8C68DCE}" type="slidenum">
              <a:rPr lang="tr-TR" smtClean="0"/>
              <a:t>‹#›</a:t>
            </a:fld>
            <a:endParaRPr lang="tr-TR"/>
          </a:p>
        </p:txBody>
      </p:sp>
    </p:spTree>
    <p:extLst>
      <p:ext uri="{BB962C8B-B14F-4D97-AF65-F5344CB8AC3E}">
        <p14:creationId xmlns:p14="http://schemas.microsoft.com/office/powerpoint/2010/main" val="360968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0C51CA-6E84-4630-9917-0AFC30A44571}" type="datetimeFigureOut">
              <a:rPr lang="tr-TR" smtClean="0"/>
              <a:t>29.05.2023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0ECFF3D-9FFA-475E-921E-132EC8C68DCE}" type="slidenum">
              <a:rPr lang="tr-TR" smtClean="0"/>
              <a:t>‹#›</a:t>
            </a:fld>
            <a:endParaRPr lang="tr-TR"/>
          </a:p>
        </p:txBody>
      </p:sp>
    </p:spTree>
    <p:extLst>
      <p:ext uri="{BB962C8B-B14F-4D97-AF65-F5344CB8AC3E}">
        <p14:creationId xmlns:p14="http://schemas.microsoft.com/office/powerpoint/2010/main" val="224986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2"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20C51CA-6E84-4630-9917-0AFC30A44571}" type="datetimeFigureOut">
              <a:rPr lang="tr-TR" smtClean="0"/>
              <a:t>29.05.2023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ECFF3D-9FFA-475E-921E-132EC8C68DCE}" type="slidenum">
              <a:rPr lang="tr-TR" smtClean="0"/>
              <a:t>‹#›</a:t>
            </a:fld>
            <a:endParaRPr lang="tr-TR"/>
          </a:p>
        </p:txBody>
      </p:sp>
    </p:spTree>
    <p:extLst>
      <p:ext uri="{BB962C8B-B14F-4D97-AF65-F5344CB8AC3E}">
        <p14:creationId xmlns:p14="http://schemas.microsoft.com/office/powerpoint/2010/main" val="411800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20C51CA-6E84-4630-9917-0AFC30A44571}" type="datetimeFigureOut">
              <a:rPr lang="tr-TR" smtClean="0"/>
              <a:t>29.05.2023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ECFF3D-9FFA-475E-921E-132EC8C68DCE}" type="slidenum">
              <a:rPr lang="tr-TR" smtClean="0"/>
              <a:t>‹#›</a:t>
            </a:fld>
            <a:endParaRPr lang="tr-TR"/>
          </a:p>
        </p:txBody>
      </p:sp>
    </p:spTree>
    <p:extLst>
      <p:ext uri="{BB962C8B-B14F-4D97-AF65-F5344CB8AC3E}">
        <p14:creationId xmlns:p14="http://schemas.microsoft.com/office/powerpoint/2010/main" val="112805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C51CA-6E84-4630-9917-0AFC30A44571}" type="datetimeFigureOut">
              <a:rPr lang="tr-TR" smtClean="0"/>
              <a:t>29.05.2023</a:t>
            </a:fld>
            <a:endParaRPr lang="tr-TR"/>
          </a:p>
        </p:txBody>
      </p:sp>
      <p:sp>
        <p:nvSpPr>
          <p:cNvPr id="5" name="Altbilgi Yer Tutucusu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CFF3D-9FFA-475E-921E-132EC8C68DCE}" type="slidenum">
              <a:rPr lang="tr-TR" smtClean="0"/>
              <a:t>‹#›</a:t>
            </a:fld>
            <a:endParaRPr lang="tr-TR"/>
          </a:p>
        </p:txBody>
      </p:sp>
    </p:spTree>
    <p:extLst>
      <p:ext uri="{BB962C8B-B14F-4D97-AF65-F5344CB8AC3E}">
        <p14:creationId xmlns:p14="http://schemas.microsoft.com/office/powerpoint/2010/main" val="266824842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rasmusbasvuru.ua.gov.t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c.europa.eu/programmes/erasmus-plus/tools/distance_en.htm"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affmobility.eu/"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rasmusbasvuru.ua.gov.t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t="8091" b="5492"/>
          <a:stretch/>
        </p:blipFill>
        <p:spPr>
          <a:xfrm>
            <a:off x="3387967" y="2372275"/>
            <a:ext cx="5416064" cy="3665918"/>
          </a:xfrm>
          <a:prstGeom prst="rect">
            <a:avLst/>
          </a:prstGeom>
        </p:spPr>
      </p:pic>
      <p:sp>
        <p:nvSpPr>
          <p:cNvPr id="7" name="Dikdörtgen 6"/>
          <p:cNvSpPr/>
          <p:nvPr/>
        </p:nvSpPr>
        <p:spPr>
          <a:xfrm>
            <a:off x="2860754" y="6073170"/>
            <a:ext cx="7346627" cy="523220"/>
          </a:xfrm>
          <a:prstGeom prst="rect">
            <a:avLst/>
          </a:prstGeom>
          <a:noFill/>
        </p:spPr>
        <p:txBody>
          <a:bodyPr wrap="none" lIns="91440" tIns="45720" rIns="91440" bIns="45720">
            <a:spAutoFit/>
          </a:bodyPr>
          <a:lstStyle/>
          <a:p>
            <a:r>
              <a:rPr lang="tr-TR" sz="2800" dirty="0">
                <a:ln w="9525">
                  <a:solidFill>
                    <a:schemeClr val="bg2">
                      <a:lumMod val="10000"/>
                    </a:schemeClr>
                  </a:solidFill>
                  <a:prstDash val="solid"/>
                </a:ln>
                <a:solidFill>
                  <a:schemeClr val="tx1">
                    <a:lumMod val="95000"/>
                    <a:lumOff val="5000"/>
                  </a:schemeClr>
                </a:solidFill>
                <a:effectLst>
                  <a:innerShdw blurRad="114300">
                    <a:prstClr val="black"/>
                  </a:innerShdw>
                </a:effectLst>
              </a:rPr>
              <a:t>ERASMUS+ </a:t>
            </a:r>
            <a:r>
              <a:rPr lang="tr-TR" sz="2800" dirty="0" smtClean="0">
                <a:ln w="9525">
                  <a:solidFill>
                    <a:schemeClr val="bg2">
                      <a:lumMod val="10000"/>
                    </a:schemeClr>
                  </a:solidFill>
                  <a:prstDash val="solid"/>
                </a:ln>
                <a:solidFill>
                  <a:schemeClr val="tx1">
                    <a:lumMod val="95000"/>
                    <a:lumOff val="5000"/>
                  </a:schemeClr>
                </a:solidFill>
                <a:effectLst>
                  <a:innerShdw blurRad="114300">
                    <a:prstClr val="black"/>
                  </a:innerShdw>
                </a:effectLst>
              </a:rPr>
              <a:t>PERSONEL HAREKETLİLİĞİ </a:t>
            </a:r>
            <a:r>
              <a:rPr lang="tr-TR" sz="2800" dirty="0">
                <a:ln w="9525">
                  <a:solidFill>
                    <a:schemeClr val="bg2">
                      <a:lumMod val="10000"/>
                    </a:schemeClr>
                  </a:solidFill>
                  <a:prstDash val="solid"/>
                </a:ln>
                <a:solidFill>
                  <a:schemeClr val="tx1">
                    <a:lumMod val="95000"/>
                    <a:lumOff val="5000"/>
                  </a:schemeClr>
                </a:solidFill>
                <a:effectLst>
                  <a:innerShdw blurRad="114300">
                    <a:prstClr val="black"/>
                  </a:innerShdw>
                </a:effectLst>
              </a:rPr>
              <a:t>PROGRAMI</a:t>
            </a:r>
          </a:p>
        </p:txBody>
      </p:sp>
      <p:pic>
        <p:nvPicPr>
          <p:cNvPr id="6" name="Resim 5"/>
          <p:cNvPicPr/>
          <p:nvPr/>
        </p:nvPicPr>
        <p:blipFill>
          <a:blip r:embed="rId4" cstate="print">
            <a:extLst>
              <a:ext uri="{28A0092B-C50C-407E-A947-70E740481C1C}">
                <a14:useLocalDpi xmlns:a14="http://schemas.microsoft.com/office/drawing/2010/main" val="0"/>
              </a:ext>
            </a:extLst>
          </a:blip>
          <a:stretch>
            <a:fillRect/>
          </a:stretch>
        </p:blipFill>
        <p:spPr>
          <a:xfrm>
            <a:off x="4343745" y="221153"/>
            <a:ext cx="3504507" cy="1763511"/>
          </a:xfrm>
          <a:prstGeom prst="rect">
            <a:avLst/>
          </a:prstGeom>
        </p:spPr>
      </p:pic>
    </p:spTree>
    <p:extLst>
      <p:ext uri="{BB962C8B-B14F-4D97-AF65-F5344CB8AC3E}">
        <p14:creationId xmlns:p14="http://schemas.microsoft.com/office/powerpoint/2010/main" val="3749145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70857" y="957263"/>
            <a:ext cx="5686697" cy="1143000"/>
          </a:xfrm>
        </p:spPr>
        <p:txBody>
          <a:bodyPr>
            <a:normAutofit/>
          </a:bodyPr>
          <a:lstStyle/>
          <a:p>
            <a:pPr algn="l"/>
            <a:r>
              <a:rPr lang="tr-TR" sz="2800" b="1" dirty="0">
                <a:solidFill>
                  <a:srgbClr val="333333"/>
                </a:solidFill>
                <a:ea typeface="Times New Roman" panose="02020603050405020304" pitchFamily="18" charset="0"/>
                <a:cs typeface="Times New Roman" panose="02020603050405020304" pitchFamily="18" charset="0"/>
              </a:rPr>
              <a:t>BAŞVURULACAK PROJELER</a:t>
            </a:r>
          </a:p>
        </p:txBody>
      </p:sp>
      <p:sp>
        <p:nvSpPr>
          <p:cNvPr id="3" name="İçerik Yer Tutucusu 2"/>
          <p:cNvSpPr>
            <a:spLocks noGrp="1"/>
          </p:cNvSpPr>
          <p:nvPr>
            <p:ph idx="1"/>
          </p:nvPr>
        </p:nvSpPr>
        <p:spPr>
          <a:xfrm>
            <a:off x="714102" y="3233060"/>
            <a:ext cx="10972800" cy="1391191"/>
          </a:xfrm>
        </p:spPr>
        <p:txBody>
          <a:bodyPr>
            <a:normAutofit/>
          </a:bodyPr>
          <a:lstStyle/>
          <a:p>
            <a:r>
              <a:rPr lang="tr-TR" b="1" dirty="0" smtClean="0"/>
              <a:t>2021-1-TR01-KA131-HED000005356</a:t>
            </a:r>
            <a:r>
              <a:rPr lang="tr-TR" dirty="0" smtClean="0"/>
              <a:t> </a:t>
            </a:r>
            <a:r>
              <a:rPr lang="tr-TR" dirty="0" smtClean="0"/>
              <a:t> </a:t>
            </a:r>
            <a:r>
              <a:rPr lang="tr-TR" dirty="0" smtClean="0"/>
              <a:t>Projesi </a:t>
            </a:r>
          </a:p>
        </p:txBody>
      </p:sp>
      <p:pic>
        <p:nvPicPr>
          <p:cNvPr id="4" name="Picture 2" descr="C:\Users\ilker_000\Desktop\erasmu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2125" y="0"/>
            <a:ext cx="5400675" cy="21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26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lker_000\Desktop\erasmu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1325" y="134571"/>
            <a:ext cx="5400675" cy="2100263"/>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515815" y="248933"/>
            <a:ext cx="11190483" cy="5923160"/>
          </a:xfrm>
          <a:prstGeom prst="rect">
            <a:avLst/>
          </a:prstGeom>
        </p:spPr>
        <p:txBody>
          <a:bodyPr wrap="square">
            <a:spAutoFit/>
          </a:bodyPr>
          <a:lstStyle/>
          <a:p>
            <a:pPr>
              <a:lnSpc>
                <a:spcPct val="115000"/>
              </a:lnSpc>
              <a:spcAft>
                <a:spcPts val="750"/>
              </a:spcAft>
            </a:pPr>
            <a:r>
              <a:rPr lang="tr-TR"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a:t>
            </a:r>
            <a:endParaRPr lang="tr-T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tr-TR" sz="2800" b="1"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ÖNEMLİ NOT</a:t>
            </a:r>
          </a:p>
          <a:p>
            <a:pPr>
              <a:lnSpc>
                <a:spcPct val="150000"/>
              </a:lnSpc>
              <a:spcAft>
                <a:spcPts val="750"/>
              </a:spcAft>
            </a:pPr>
            <a:endParaRPr lang="tr-T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sz="2400" dirty="0" smtClean="0"/>
              <a:t>Belgeler</a:t>
            </a:r>
            <a:r>
              <a:rPr lang="tr-TR" sz="2400" i="1" dirty="0" smtClean="0"/>
              <a:t>, </a:t>
            </a:r>
            <a:r>
              <a:rPr lang="tr-TR" sz="2400" i="1" dirty="0"/>
              <a:t>başvuru sırasında bilgisayar ortamında doldurulmuş ve eksiksiz olarak sisteme yüklenmesi gerekmektedir. Belgeleri eksik olan personelimizin başvuruları geçersiz sayılacaktır. Başvuru yapacak personelimizin bu hususlara dikkat etmesi önemle rica olunur</a:t>
            </a:r>
            <a:r>
              <a:rPr lang="tr-TR" sz="2400" i="1" dirty="0" smtClean="0"/>
              <a:t>.</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smtClean="0"/>
              <a:t>Başvuru </a:t>
            </a:r>
            <a:r>
              <a:rPr lang="tr-TR" sz="2400" dirty="0"/>
              <a:t>yapmak isteyen personellerimiz, Ulusal Ajansın Başvuru </a:t>
            </a:r>
            <a:r>
              <a:rPr lang="tr-TR" sz="2400" dirty="0" err="1"/>
              <a:t>Portalı</a:t>
            </a:r>
            <a:r>
              <a:rPr lang="tr-TR" sz="2400" dirty="0"/>
              <a:t> olan  </a:t>
            </a:r>
            <a:r>
              <a:rPr lang="tr-TR" sz="2400" u="sng" dirty="0">
                <a:hlinkClick r:id="rId3"/>
              </a:rPr>
              <a:t>https://erasmusbasvuru.ua.gov.tr/</a:t>
            </a:r>
            <a:r>
              <a:rPr lang="tr-TR" sz="2400" dirty="0"/>
              <a:t> adresinden başvuru yapmaları gerekmektedir. </a:t>
            </a:r>
            <a:endParaRPr lang="tr-TR" sz="2400" dirty="0" smtClean="0"/>
          </a:p>
          <a:p>
            <a:r>
              <a:rPr lang="tr-TR" sz="2400" dirty="0"/>
              <a:t> </a:t>
            </a:r>
          </a:p>
          <a:p>
            <a:pPr marL="342900" indent="-342900" algn="just">
              <a:buFont typeface="Arial" pitchFamily="34" charset="0"/>
              <a:buChar char="•"/>
            </a:pPr>
            <a:endParaRPr lang="tr-TR" sz="2400" dirty="0"/>
          </a:p>
          <a:p>
            <a:pPr algn="just"/>
            <a:endParaRPr lang="tr-TR" sz="24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endParaRPr>
          </a:p>
          <a:p>
            <a:pPr algn="just"/>
            <a:endParaRPr lang="tr-TR" sz="24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950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5134" y="289127"/>
            <a:ext cx="10928923" cy="941796"/>
          </a:xfrm>
          <a:prstGeom prst="rect">
            <a:avLst/>
          </a:prstGeom>
        </p:spPr>
        <p:txBody>
          <a:bodyPr wrap="square">
            <a:spAutoFit/>
          </a:bodyPr>
          <a:lstStyle/>
          <a:p>
            <a:pPr algn="just">
              <a:lnSpc>
                <a:spcPct val="115000"/>
              </a:lnSpc>
              <a:spcAft>
                <a:spcPts val="750"/>
              </a:spcAft>
            </a:pPr>
            <a:r>
              <a:rPr lang="tr-TR" sz="2400" b="1" i="1" dirty="0"/>
              <a:t>Eğitim Alma Hareketliliğine seçilen adaylarca hareketliliğe başlamadan önce hazırlanması ve teslim edilmesi gereken belgeler: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203" y="1230923"/>
            <a:ext cx="4449444" cy="4449440"/>
          </a:xfrm>
          <a:prstGeom prst="rect">
            <a:avLst/>
          </a:prstGeom>
        </p:spPr>
      </p:pic>
      <p:sp>
        <p:nvSpPr>
          <p:cNvPr id="3" name="Dikdörtgen 2"/>
          <p:cNvSpPr/>
          <p:nvPr/>
        </p:nvSpPr>
        <p:spPr>
          <a:xfrm>
            <a:off x="539930" y="1959248"/>
            <a:ext cx="7036525" cy="3785652"/>
          </a:xfrm>
          <a:prstGeom prst="rect">
            <a:avLst/>
          </a:prstGeom>
        </p:spPr>
        <p:txBody>
          <a:bodyPr wrap="square">
            <a:spAutoFit/>
          </a:bodyPr>
          <a:lstStyle/>
          <a:p>
            <a:pPr marL="342900" indent="-342900" algn="just">
              <a:buFont typeface="Arial" pitchFamily="34" charset="0"/>
              <a:buChar char="•"/>
            </a:pPr>
            <a:r>
              <a:rPr lang="tr-TR" sz="2400" dirty="0"/>
              <a:t>Öğretim elemanının </a:t>
            </a:r>
            <a:r>
              <a:rPr lang="tr-TR" sz="2400" dirty="0" smtClean="0"/>
              <a:t>/ İdari </a:t>
            </a:r>
            <a:r>
              <a:rPr lang="tr-TR" sz="2400" dirty="0"/>
              <a:t>personelin </a:t>
            </a:r>
            <a:r>
              <a:rPr lang="tr-TR" sz="2400" dirty="0" err="1"/>
              <a:t>Erasmus</a:t>
            </a:r>
            <a:r>
              <a:rPr lang="tr-TR" sz="2400" dirty="0"/>
              <a:t>+ Programı kapsamında eğitim alma hareketliğini gerçekleştireceği, gideceği üniversite ve bölüm adı, ziyaret tarihlerini belirten görevlendirme yazısı,</a:t>
            </a:r>
          </a:p>
          <a:p>
            <a:pPr marL="342900" indent="-342900" algn="just">
              <a:buFont typeface="Arial" pitchFamily="34" charset="0"/>
              <a:buChar char="•"/>
            </a:pPr>
            <a:r>
              <a:rPr lang="tr-TR" sz="2400" dirty="0"/>
              <a:t>İş Bankası vadesiz AVRO hesap cüzdanı fotokopisi (herhangi bir </a:t>
            </a:r>
            <a:r>
              <a:rPr lang="tr-TR" sz="2400" dirty="0" err="1"/>
              <a:t>İşbankası</a:t>
            </a:r>
            <a:r>
              <a:rPr lang="tr-TR" sz="2400" dirty="0"/>
              <a:t> Şubesi olabilir.),</a:t>
            </a:r>
          </a:p>
          <a:p>
            <a:pPr marL="342900" indent="-342900" algn="just">
              <a:buFont typeface="Arial" pitchFamily="34" charset="0"/>
              <a:buChar char="•"/>
            </a:pPr>
            <a:r>
              <a:rPr lang="tr-TR" sz="2400" dirty="0"/>
              <a:t>Pasaport kimlik sayfası fotokopisi,</a:t>
            </a:r>
          </a:p>
          <a:p>
            <a:pPr marL="342900" indent="-342900" algn="just">
              <a:buFont typeface="Arial" pitchFamily="34" charset="0"/>
              <a:buChar char="•"/>
            </a:pPr>
            <a:r>
              <a:rPr lang="tr-TR" sz="2400" dirty="0"/>
              <a:t>Personel Hibe Sözleşmesi</a:t>
            </a:r>
          </a:p>
          <a:p>
            <a:pPr marL="342900" indent="-342900" algn="just">
              <a:buFont typeface="Arial" pitchFamily="34" charset="0"/>
              <a:buChar char="•"/>
            </a:pPr>
            <a:r>
              <a:rPr lang="tr-TR" sz="2400" dirty="0"/>
              <a:t>Eğitim Alma Hareketlilik Anlaşması</a:t>
            </a:r>
          </a:p>
          <a:p>
            <a:pPr algn="just"/>
            <a:endParaRPr lang="tr-TR" sz="2400" dirty="0"/>
          </a:p>
        </p:txBody>
      </p:sp>
    </p:spTree>
    <p:extLst>
      <p:ext uri="{BB962C8B-B14F-4D97-AF65-F5344CB8AC3E}">
        <p14:creationId xmlns:p14="http://schemas.microsoft.com/office/powerpoint/2010/main" val="3230112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314" y="404336"/>
            <a:ext cx="5821680" cy="2308324"/>
          </a:xfrm>
          <a:prstGeom prst="rect">
            <a:avLst/>
          </a:prstGeom>
        </p:spPr>
        <p:txBody>
          <a:bodyPr wrap="square">
            <a:spAutoFit/>
          </a:bodyPr>
          <a:lstStyle/>
          <a:p>
            <a:pPr algn="ctr"/>
            <a:r>
              <a:rPr lang="tr-TR" sz="2400" b="1" i="1" dirty="0"/>
              <a:t>Dönüşte Uluslararası Ofis Koordinatörlüğüne sunulması gereken belgeler:</a:t>
            </a:r>
            <a:endParaRPr lang="tr-TR" sz="2400" dirty="0"/>
          </a:p>
          <a:p>
            <a:pPr algn="ctr"/>
            <a:r>
              <a:rPr lang="tr-TR" sz="2400" b="1" i="1" dirty="0"/>
              <a:t> </a:t>
            </a:r>
            <a:endParaRPr lang="tr-TR" sz="2400" dirty="0"/>
          </a:p>
          <a:p>
            <a:pPr algn="ctr"/>
            <a:r>
              <a:rPr lang="tr-TR" sz="2400" dirty="0"/>
              <a:t/>
            </a:r>
            <a:br>
              <a:rPr lang="tr-TR" sz="2400" dirty="0"/>
            </a:br>
            <a:endParaRPr lang="tr-TR" sz="2400" dirty="0"/>
          </a:p>
        </p:txBody>
      </p:sp>
      <p:sp>
        <p:nvSpPr>
          <p:cNvPr id="5" name="Dikdörtgen 4"/>
          <p:cNvSpPr/>
          <p:nvPr/>
        </p:nvSpPr>
        <p:spPr>
          <a:xfrm>
            <a:off x="827313" y="2382020"/>
            <a:ext cx="9975669" cy="2308324"/>
          </a:xfrm>
          <a:prstGeom prst="rect">
            <a:avLst/>
          </a:prstGeom>
        </p:spPr>
        <p:txBody>
          <a:bodyPr wrap="square">
            <a:spAutoFit/>
          </a:bodyPr>
          <a:lstStyle/>
          <a:p>
            <a:pPr marL="285750" indent="-285750" algn="just">
              <a:buFont typeface="Arial" pitchFamily="34" charset="0"/>
              <a:buChar char="•"/>
            </a:pPr>
            <a:r>
              <a:rPr lang="tr-TR" sz="2400" dirty="0"/>
              <a:t>Gidilen üniversiteden alınmış olan Katılım Sertifikası (Hareketliliğinizin başlangıç ve bitiş tarihlerini içeren gittiğiniz üniversiteden alınan imzalı mühürlü bir belge ).</a:t>
            </a:r>
          </a:p>
          <a:p>
            <a:pPr marL="285750" indent="-285750" algn="just">
              <a:buFont typeface="Arial" pitchFamily="34" charset="0"/>
              <a:buChar char="•"/>
            </a:pPr>
            <a:r>
              <a:rPr lang="tr-TR" sz="2400" dirty="0"/>
              <a:t>Nihai Rapor Formu – (</a:t>
            </a:r>
            <a:r>
              <a:rPr lang="tr-TR" sz="2400" dirty="0" err="1"/>
              <a:t>Mobility</a:t>
            </a:r>
            <a:r>
              <a:rPr lang="tr-TR" sz="2400" dirty="0"/>
              <a:t> </a:t>
            </a:r>
            <a:r>
              <a:rPr lang="tr-TR" sz="2400" dirty="0" err="1"/>
              <a:t>Tool</a:t>
            </a:r>
            <a:r>
              <a:rPr lang="tr-TR" sz="2400" dirty="0"/>
              <a:t> </a:t>
            </a:r>
            <a:r>
              <a:rPr lang="tr-TR" sz="2400" dirty="0" err="1"/>
              <a:t>Portalı</a:t>
            </a:r>
            <a:r>
              <a:rPr lang="tr-TR" sz="2400" dirty="0"/>
              <a:t> üzerinden e-posta adresinize gönderilecek link üzerinden doldurulacaktır)</a:t>
            </a:r>
          </a:p>
          <a:p>
            <a:pPr marL="285750" indent="-285750" algn="just">
              <a:buFont typeface="Arial" pitchFamily="34" charset="0"/>
              <a:buChar char="•"/>
            </a:pPr>
            <a:r>
              <a:rPr lang="tr-TR" sz="2400" dirty="0"/>
              <a:t>Uçuş kartları veya pasaport giriş-çıkış sayfalarının fotokopisi</a:t>
            </a:r>
          </a:p>
        </p:txBody>
      </p:sp>
      <p:pic>
        <p:nvPicPr>
          <p:cNvPr id="6" name="Picture 2" descr="C:\Users\ilker_000\Desktop\erasmu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1325" y="134571"/>
            <a:ext cx="5400675" cy="21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11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287814" y="2830786"/>
            <a:ext cx="5904186" cy="587853"/>
          </a:xfrm>
          <a:prstGeom prst="rect">
            <a:avLst/>
          </a:prstGeom>
        </p:spPr>
        <p:txBody>
          <a:bodyPr wrap="square">
            <a:spAutoFit/>
          </a:bodyPr>
          <a:lstStyle/>
          <a:p>
            <a:pPr algn="ctr">
              <a:lnSpc>
                <a:spcPct val="115000"/>
              </a:lnSpc>
              <a:spcAft>
                <a:spcPts val="750"/>
              </a:spcAft>
            </a:pPr>
            <a:r>
              <a:rPr lang="tr-TR" sz="2800" b="1"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DEĞERLENDİRME KRİTERLERİ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02" y="131678"/>
            <a:ext cx="5323897" cy="6573921"/>
          </a:xfrm>
          <a:prstGeom prst="rect">
            <a:avLst/>
          </a:prstGeom>
          <a:ln w="635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532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lker_000\Desktop\erasmu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1325" y="134571"/>
            <a:ext cx="5400675" cy="2100263"/>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146582" y="1434139"/>
            <a:ext cx="9968108" cy="2979277"/>
          </a:xfrm>
          <a:prstGeom prst="rect">
            <a:avLst/>
          </a:prstGeom>
        </p:spPr>
        <p:txBody>
          <a:bodyPr wrap="square">
            <a:spAutoFit/>
          </a:bodyPr>
          <a:lstStyle/>
          <a:p>
            <a:pPr>
              <a:lnSpc>
                <a:spcPct val="115000"/>
              </a:lnSpc>
              <a:spcAft>
                <a:spcPts val="750"/>
              </a:spcAft>
            </a:pPr>
            <a:r>
              <a:rPr lang="tr-TR" sz="2800" b="1"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ÖNEMLİ NOT</a:t>
            </a:r>
          </a:p>
          <a:p>
            <a:pPr>
              <a:lnSpc>
                <a:spcPct val="115000"/>
              </a:lnSpc>
              <a:spcAft>
                <a:spcPts val="750"/>
              </a:spcAft>
            </a:pPr>
            <a:endParaRPr lang="tr-TR" sz="2800" dirty="0" smtClean="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750"/>
              </a:spcAft>
              <a:buFont typeface="Arial" pitchFamily="34" charset="0"/>
              <a:buChar char="•"/>
            </a:pPr>
            <a:r>
              <a:rPr lang="tr-TR" sz="2400" dirty="0"/>
              <a:t>Daha  önce </a:t>
            </a:r>
            <a:r>
              <a:rPr lang="tr-TR" sz="2400" dirty="0" err="1"/>
              <a:t>Erasmus</a:t>
            </a:r>
            <a:r>
              <a:rPr lang="tr-TR" sz="2400" dirty="0"/>
              <a:t>+ Programından faydalanmış olan bir personelin yeni başvurusunda toplam </a:t>
            </a:r>
            <a:r>
              <a:rPr lang="tr-TR" sz="2400" dirty="0" err="1"/>
              <a:t>Erasmus</a:t>
            </a:r>
            <a:r>
              <a:rPr lang="tr-TR" sz="2400" dirty="0"/>
              <a:t> puanı 25 puan düşürülür.</a:t>
            </a:r>
          </a:p>
          <a:p>
            <a:pPr marL="342900" indent="-342900" algn="just">
              <a:buFont typeface="Arial" pitchFamily="34" charset="0"/>
              <a:buChar char="•"/>
            </a:pPr>
            <a:r>
              <a:rPr lang="tr-TR" sz="2400" dirty="0" smtClean="0"/>
              <a:t>Aynı </a:t>
            </a:r>
            <a:r>
              <a:rPr lang="tr-TR" sz="2400" dirty="0"/>
              <a:t>birimin/bölümün personeli iki aday arasında toplam puan eşitliği halinde yabancı dil puanı  </a:t>
            </a:r>
            <a:r>
              <a:rPr lang="tr-TR" sz="2400" dirty="0" smtClean="0"/>
              <a:t>yüksek </a:t>
            </a:r>
            <a:r>
              <a:rPr lang="tr-TR" sz="2400" dirty="0"/>
              <a:t>olan adaya öncelik verilecektir.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5971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suranc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86" y="462260"/>
            <a:ext cx="8457962" cy="30561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62444" y="4046581"/>
            <a:ext cx="10550435" cy="1938992"/>
          </a:xfrm>
          <a:prstGeom prst="rect">
            <a:avLst/>
          </a:prstGeom>
        </p:spPr>
        <p:txBody>
          <a:bodyPr wrap="square">
            <a:spAutoFit/>
          </a:bodyPr>
          <a:lstStyle/>
          <a:p>
            <a:r>
              <a:rPr lang="tr-TR" sz="2000" b="1" dirty="0" smtClean="0"/>
              <a:t>HİBE HESAPLAMA</a:t>
            </a:r>
          </a:p>
          <a:p>
            <a:endParaRPr lang="tr-TR" sz="2000" dirty="0"/>
          </a:p>
          <a:p>
            <a:r>
              <a:rPr lang="tr-TR" sz="2000" dirty="0"/>
              <a:t>Personel hareketliliği faaliyetinden faydalanan personeline ödenecek seyahat gideri miktarı “Mesafe Hesaplayıcı” kullanılarak hesap edilmelidir. Mesafe hesaplayıcısına aşağıdaki bağlantıdan ulaşılabilmektedir:</a:t>
            </a:r>
          </a:p>
          <a:p>
            <a:r>
              <a:rPr lang="tr-TR" sz="2000" dirty="0">
                <a:hlinkClick r:id="rId3"/>
              </a:rPr>
              <a:t>http://</a:t>
            </a:r>
            <a:r>
              <a:rPr lang="tr-TR" sz="2000" dirty="0" smtClean="0">
                <a:hlinkClick r:id="rId3"/>
              </a:rPr>
              <a:t>ec.europa.eu/programmes/erasmus-plus/tools/distance_en.htm</a:t>
            </a:r>
            <a:r>
              <a:rPr lang="tr-TR" sz="2000" dirty="0" smtClean="0"/>
              <a:t> </a:t>
            </a:r>
            <a:endParaRPr lang="tr-TR" sz="2000" dirty="0"/>
          </a:p>
        </p:txBody>
      </p:sp>
    </p:spTree>
    <p:extLst>
      <p:ext uri="{BB962C8B-B14F-4D97-AF65-F5344CB8AC3E}">
        <p14:creationId xmlns:p14="http://schemas.microsoft.com/office/powerpoint/2010/main" val="236183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254035"/>
            <a:ext cx="8534400" cy="334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1828800" y="207047"/>
            <a:ext cx="8534400" cy="3046988"/>
          </a:xfrm>
          <a:prstGeom prst="rect">
            <a:avLst/>
          </a:prstGeom>
        </p:spPr>
        <p:txBody>
          <a:bodyPr wrap="square">
            <a:spAutoFit/>
          </a:bodyPr>
          <a:lstStyle/>
          <a:p>
            <a:pPr algn="just"/>
            <a:r>
              <a:rPr lang="tr-TR" sz="2400" dirty="0"/>
              <a:t>Mesafe hesaplayıcısı aracılığı ile personelin yerleşik olduğu yerden, faaliyet yerine kadar olan iki nokta arasının km değeri tespit edilmeli ve aşağıdaki tablo kullanılarak seyahat hibesi hesaplanmalıdır. Mesafe hesaplayıcıda çıkan kilometrenin aşağıdaki tablodaki hibe karşılığı gidiş-dönüş rakamı olup, söz konusu miktar ikiyle çarpılmaz. Personelin aktarmalı olarak seyahat etmesi, yukarıda belirtilen mesafe hesaplaması ile varılan mesafeyi etkilemez </a:t>
            </a:r>
            <a:endParaRPr lang="tr-TR" sz="2400" dirty="0"/>
          </a:p>
        </p:txBody>
      </p:sp>
    </p:spTree>
    <p:extLst>
      <p:ext uri="{BB962C8B-B14F-4D97-AF65-F5344CB8AC3E}">
        <p14:creationId xmlns:p14="http://schemas.microsoft.com/office/powerpoint/2010/main" val="1347231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64770" y="188509"/>
            <a:ext cx="9796597" cy="1146981"/>
          </a:xfrm>
          <a:prstGeom prst="rect">
            <a:avLst/>
          </a:prstGeom>
        </p:spPr>
        <p:txBody>
          <a:bodyPr wrap="square">
            <a:spAutoFit/>
          </a:bodyPr>
          <a:lstStyle/>
          <a:p>
            <a:pPr algn="just">
              <a:lnSpc>
                <a:spcPct val="115000"/>
              </a:lnSpc>
              <a:spcAft>
                <a:spcPts val="750"/>
              </a:spcAft>
            </a:pPr>
            <a:r>
              <a:rPr lang="tr-TR" sz="24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HAREKETLİLİK </a:t>
            </a:r>
            <a:r>
              <a:rPr lang="tr-TR" sz="2400" b="1"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HİBESİ</a:t>
            </a:r>
          </a:p>
          <a:p>
            <a:pPr algn="just">
              <a:lnSpc>
                <a:spcPct val="115000"/>
              </a:lnSpc>
              <a:spcAft>
                <a:spcPts val="750"/>
              </a:spcAft>
            </a:pP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626033"/>
            <a:ext cx="9653587" cy="612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56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8489" y="1554663"/>
            <a:ext cx="5691720" cy="4403257"/>
          </a:xfrm>
          <a:prstGeom prst="rect">
            <a:avLst/>
          </a:prstGeom>
        </p:spPr>
        <p:txBody>
          <a:bodyPr wrap="square">
            <a:spAutoFit/>
          </a:bodyPr>
          <a:lstStyle/>
          <a:p>
            <a:pPr algn="just">
              <a:lnSpc>
                <a:spcPct val="115000"/>
              </a:lnSpc>
              <a:spcAft>
                <a:spcPts val="750"/>
              </a:spcAft>
            </a:pPr>
            <a:r>
              <a:rPr lang="tr-TR" sz="2400" dirty="0"/>
              <a:t>Avrupa Komisyonu tarafından ilan edilen Genel Teklif </a:t>
            </a:r>
            <a:r>
              <a:rPr lang="tr-TR" sz="2400" dirty="0" err="1"/>
              <a:t>Çağrısı’nda</a:t>
            </a:r>
            <a:r>
              <a:rPr lang="tr-TR" sz="2400" dirty="0"/>
              <a:t> belirtildiği üzere, personel hareketliliği faaliyetleri asgari 2 </a:t>
            </a:r>
            <a:r>
              <a:rPr lang="tr-TR" sz="2400" dirty="0" smtClean="0"/>
              <a:t>gün (seyahat hariç) </a:t>
            </a:r>
            <a:r>
              <a:rPr lang="tr-TR" sz="2400" dirty="0"/>
              <a:t>sürer. Hareketlilik süresinin asgari sürenin altında olması durumunda söz konusu hareketlilik için hibe ödemesi yapılmaz. </a:t>
            </a:r>
            <a:endParaRPr lang="tr-TR" sz="2400" dirty="0" smtClean="0"/>
          </a:p>
          <a:p>
            <a:pPr algn="just">
              <a:lnSpc>
                <a:spcPct val="115000"/>
              </a:lnSpc>
              <a:spcAft>
                <a:spcPts val="750"/>
              </a:spcAft>
            </a:pPr>
            <a:endParaRPr lang="tr-TR" sz="2400" dirty="0" smtClean="0"/>
          </a:p>
          <a:p>
            <a:pPr algn="just">
              <a:lnSpc>
                <a:spcPct val="115000"/>
              </a:lnSpc>
              <a:spcAft>
                <a:spcPts val="750"/>
              </a:spcAft>
            </a:pPr>
            <a:r>
              <a:rPr lang="tr-TR" sz="2000" i="1" dirty="0" smtClean="0">
                <a:effectLst/>
                <a:latin typeface="Calibri" panose="020F0502020204030204" pitchFamily="34" charset="0"/>
                <a:ea typeface="Calibri" panose="020F0502020204030204" pitchFamily="34" charset="0"/>
                <a:cs typeface="Times New Roman" panose="02020603050405020304" pitchFamily="18" charset="0"/>
              </a:rPr>
              <a:t>*Maksimum 5 günde </a:t>
            </a:r>
            <a:r>
              <a:rPr lang="tr-TR" sz="2000" i="1" dirty="0"/>
              <a:t>(seyahat hariç) </a:t>
            </a:r>
            <a:r>
              <a:rPr lang="tr-TR" sz="2000" i="1" dirty="0" smtClean="0"/>
              <a:t>hareketlilik tamamlanmalıdır.</a:t>
            </a:r>
            <a:endParaRPr lang="tr-TR" sz="20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550" y="1244343"/>
            <a:ext cx="4428266" cy="4428266"/>
          </a:xfrm>
          <a:prstGeom prst="rect">
            <a:avLst/>
          </a:prstGeom>
        </p:spPr>
      </p:pic>
    </p:spTree>
    <p:extLst>
      <p:ext uri="{BB962C8B-B14F-4D97-AF65-F5344CB8AC3E}">
        <p14:creationId xmlns:p14="http://schemas.microsoft.com/office/powerpoint/2010/main" val="3235415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u="sng" dirty="0" err="1"/>
              <a:t>Erasmus</a:t>
            </a:r>
            <a:r>
              <a:rPr lang="tr-TR" sz="3200" b="1" u="sng" dirty="0"/>
              <a:t>+ Yükseköğretim için Bireylerin Öğrenme </a:t>
            </a:r>
            <a:r>
              <a:rPr lang="tr-TR" sz="3200" b="1" u="sng" dirty="0" smtClean="0"/>
              <a:t>Hareketliliği</a:t>
            </a:r>
            <a:endParaRPr lang="tr-TR" sz="3200" b="1" u="sng" dirty="0"/>
          </a:p>
        </p:txBody>
      </p:sp>
      <p:sp>
        <p:nvSpPr>
          <p:cNvPr id="3" name="İçerik Yer Tutucusu 2"/>
          <p:cNvSpPr>
            <a:spLocks noGrp="1"/>
          </p:cNvSpPr>
          <p:nvPr>
            <p:ph idx="1"/>
          </p:nvPr>
        </p:nvSpPr>
        <p:spPr>
          <a:xfrm>
            <a:off x="609600" y="1119353"/>
            <a:ext cx="4419600" cy="5006814"/>
          </a:xfrm>
        </p:spPr>
        <p:txBody>
          <a:bodyPr/>
          <a:lstStyle/>
          <a:p>
            <a:r>
              <a:rPr lang="tr-TR" b="1" dirty="0" smtClean="0"/>
              <a:t>Öğrenci Hareketliliği</a:t>
            </a:r>
          </a:p>
          <a:p>
            <a:r>
              <a:rPr lang="tr-TR" dirty="0" smtClean="0"/>
              <a:t>Eğitim Alma</a:t>
            </a:r>
          </a:p>
          <a:p>
            <a:r>
              <a:rPr lang="tr-TR" dirty="0" smtClean="0"/>
              <a:t>Staj</a:t>
            </a:r>
          </a:p>
        </p:txBody>
      </p:sp>
      <p:pic>
        <p:nvPicPr>
          <p:cNvPr id="1026" name="Picture 2" descr="ka103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2068"/>
            <a:ext cx="12181490" cy="4035118"/>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2"/>
          <p:cNvSpPr txBox="1">
            <a:spLocks/>
          </p:cNvSpPr>
          <p:nvPr/>
        </p:nvSpPr>
        <p:spPr>
          <a:xfrm>
            <a:off x="7020910" y="1140375"/>
            <a:ext cx="4419600" cy="5006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b="1" dirty="0" smtClean="0"/>
              <a:t>Personel Hareketliliği</a:t>
            </a:r>
          </a:p>
          <a:p>
            <a:r>
              <a:rPr lang="tr-TR" dirty="0" smtClean="0"/>
              <a:t>Eğitim Alma</a:t>
            </a:r>
          </a:p>
          <a:p>
            <a:r>
              <a:rPr lang="tr-TR" dirty="0" smtClean="0">
                <a:solidFill>
                  <a:schemeClr val="bg2">
                    <a:lumMod val="75000"/>
                  </a:schemeClr>
                </a:solidFill>
              </a:rPr>
              <a:t>Eğitim Verme</a:t>
            </a:r>
          </a:p>
        </p:txBody>
      </p:sp>
    </p:spTree>
    <p:extLst>
      <p:ext uri="{BB962C8B-B14F-4D97-AF65-F5344CB8AC3E}">
        <p14:creationId xmlns:p14="http://schemas.microsoft.com/office/powerpoint/2010/main" val="3089563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77967" y="2145231"/>
            <a:ext cx="6178062" cy="2191049"/>
          </a:xfrm>
          <a:prstGeom prst="rect">
            <a:avLst/>
          </a:prstGeom>
        </p:spPr>
        <p:txBody>
          <a:bodyPr wrap="square">
            <a:spAutoFit/>
          </a:bodyPr>
          <a:lstStyle/>
          <a:p>
            <a:pPr algn="just">
              <a:lnSpc>
                <a:spcPct val="115000"/>
              </a:lnSpc>
              <a:spcAft>
                <a:spcPts val="750"/>
              </a:spcAft>
            </a:pPr>
            <a:r>
              <a:rPr lang="tr-TR" sz="2400" dirty="0"/>
              <a:t>Program Ülkelerinden birinin vatandaşı olup da Türkiye’de ikamet eden bir personelin hareketlilik faaliyeti ile vatandaşı olduğu ülkeye gitmesi mümkündür; ancak değerlendirme sürecinde bu personele </a:t>
            </a:r>
            <a:r>
              <a:rPr lang="tr-TR" sz="2400" dirty="0" smtClean="0"/>
              <a:t>düşük </a:t>
            </a:r>
            <a:r>
              <a:rPr lang="tr-TR" sz="2400" dirty="0"/>
              <a:t>öncelik verilir.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hibe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29780"/>
          <a:stretch/>
        </p:blipFill>
        <p:spPr bwMode="auto">
          <a:xfrm>
            <a:off x="6824044" y="1392363"/>
            <a:ext cx="5016264" cy="40005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180358" y="614848"/>
            <a:ext cx="4725396" cy="523220"/>
          </a:xfrm>
          <a:prstGeom prst="rect">
            <a:avLst/>
          </a:prstGeom>
        </p:spPr>
        <p:txBody>
          <a:bodyPr wrap="none">
            <a:spAutoFit/>
          </a:bodyPr>
          <a:lstStyle/>
          <a:p>
            <a:r>
              <a:rPr lang="tr-TR" sz="2800" b="1" dirty="0"/>
              <a:t>Vatandaşı Olunan Ülkeye Gidiş</a:t>
            </a:r>
          </a:p>
        </p:txBody>
      </p:sp>
    </p:spTree>
    <p:extLst>
      <p:ext uri="{BB962C8B-B14F-4D97-AF65-F5344CB8AC3E}">
        <p14:creationId xmlns:p14="http://schemas.microsoft.com/office/powerpoint/2010/main" val="279130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18457" y="1068241"/>
            <a:ext cx="6096000" cy="1044388"/>
          </a:xfrm>
          <a:prstGeom prst="rect">
            <a:avLst/>
          </a:prstGeom>
        </p:spPr>
        <p:txBody>
          <a:bodyPr wrap="square">
            <a:spAutoFit/>
          </a:bodyPr>
          <a:lstStyle/>
          <a:p>
            <a:pPr algn="just">
              <a:lnSpc>
                <a:spcPct val="115000"/>
              </a:lnSpc>
              <a:spcAft>
                <a:spcPts val="750"/>
              </a:spcAft>
            </a:pPr>
            <a:r>
              <a:rPr lang="tr-TR" sz="2400" b="1"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YER </a:t>
            </a:r>
            <a:r>
              <a:rPr lang="tr-TR" sz="24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BULMA </a:t>
            </a:r>
            <a:r>
              <a:rPr lang="tr-TR" sz="2400" b="1"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SÜRECİ</a:t>
            </a:r>
          </a:p>
          <a:p>
            <a:pPr algn="just">
              <a:lnSpc>
                <a:spcPct val="115000"/>
              </a:lnSpc>
              <a:spcAft>
                <a:spcPts val="750"/>
              </a:spcAft>
            </a:pP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internship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560" y="1885676"/>
            <a:ext cx="6096000" cy="416242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44137" y="2965269"/>
            <a:ext cx="6096000" cy="2246769"/>
          </a:xfrm>
          <a:prstGeom prst="rect">
            <a:avLst/>
          </a:prstGeom>
        </p:spPr>
        <p:txBody>
          <a:bodyPr>
            <a:spAutoFit/>
          </a:bodyPr>
          <a:lstStyle/>
          <a:p>
            <a:r>
              <a:rPr lang="tr-TR" sz="2800" dirty="0"/>
              <a:t>Başvurulabilecek Üniversiteler ve kontenjanlara </a:t>
            </a:r>
            <a:r>
              <a:rPr lang="tr-TR" sz="2800" dirty="0" smtClean="0"/>
              <a:t>ilişkin bilgilere </a:t>
            </a:r>
            <a:r>
              <a:rPr lang="tr-TR" sz="2800" dirty="0"/>
              <a:t> </a:t>
            </a:r>
            <a:r>
              <a:rPr lang="tr-TR" sz="2800" dirty="0">
                <a:hlinkClick r:id="rId3"/>
              </a:rPr>
              <a:t>http://staffmobility.eu/</a:t>
            </a:r>
            <a:r>
              <a:rPr lang="tr-TR" sz="2800" dirty="0"/>
              <a:t>  </a:t>
            </a:r>
            <a:endParaRPr lang="tr-TR" sz="2800" dirty="0" smtClean="0"/>
          </a:p>
          <a:p>
            <a:r>
              <a:rPr lang="tr-TR" sz="2800" dirty="0" smtClean="0"/>
              <a:t>adresinden </a:t>
            </a:r>
            <a:r>
              <a:rPr lang="tr-TR" sz="2800" dirty="0"/>
              <a:t>erişilebilmektedir.</a:t>
            </a:r>
          </a:p>
          <a:p>
            <a:pPr algn="just"/>
            <a:r>
              <a:rPr lang="tr-TR" sz="2800" dirty="0"/>
              <a:t> </a:t>
            </a:r>
          </a:p>
        </p:txBody>
      </p:sp>
    </p:spTree>
    <p:extLst>
      <p:ext uri="{BB962C8B-B14F-4D97-AF65-F5344CB8AC3E}">
        <p14:creationId xmlns:p14="http://schemas.microsoft.com/office/powerpoint/2010/main" val="1028356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314" y="1651362"/>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819328" y="614857"/>
            <a:ext cx="11052106" cy="517065"/>
          </a:xfrm>
          <a:prstGeom prst="rect">
            <a:avLst/>
          </a:prstGeom>
        </p:spPr>
        <p:txBody>
          <a:bodyPr wrap="square">
            <a:spAutoFit/>
          </a:bodyPr>
          <a:lstStyle/>
          <a:p>
            <a:pPr algn="just">
              <a:lnSpc>
                <a:spcPct val="115000"/>
              </a:lnSpc>
              <a:spcAft>
                <a:spcPts val="750"/>
              </a:spcAft>
            </a:pPr>
            <a:r>
              <a:rPr lang="tr-TR" sz="24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ÖNEMLİ NOT:</a:t>
            </a:r>
            <a:r>
              <a:rPr lang="tr-TR" sz="24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a:t>
            </a:r>
            <a:r>
              <a:rPr lang="tr-TR" sz="24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Başvuru süreci web sitemizden yayınlanacaktır. Takipte kalınız!</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910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descr="C:\Users\ilker_000\Desktop\hayallerinize-yaklaştırır-dandelione-jean-monne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10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ilker_000\Desktop\Erasmus-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15921" t="61330" r="17413"/>
          <a:stretch/>
        </p:blipFill>
        <p:spPr bwMode="auto">
          <a:xfrm>
            <a:off x="9015045" y="5305254"/>
            <a:ext cx="3141785" cy="105507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63414" y="1447102"/>
            <a:ext cx="8440618" cy="3446072"/>
          </a:xfrm>
          <a:prstGeom prst="rect">
            <a:avLst/>
          </a:prstGeom>
        </p:spPr>
        <p:txBody>
          <a:bodyPr wrap="square">
            <a:spAutoFit/>
          </a:bodyPr>
          <a:lstStyle/>
          <a:p>
            <a:pPr algn="ctr">
              <a:lnSpc>
                <a:spcPct val="115000"/>
              </a:lnSpc>
              <a:spcAft>
                <a:spcPts val="750"/>
              </a:spcAft>
            </a:pPr>
            <a:endParaRPr lang="tr-TR" sz="2800" b="1"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750"/>
              </a:spcAft>
            </a:pPr>
            <a:r>
              <a:rPr lang="tr-TR" sz="2800" b="1"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ERASMUS</a:t>
            </a:r>
            <a:r>
              <a:rPr lang="tr-TR" sz="28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a:t>
            </a:r>
            <a:r>
              <a:rPr lang="tr-TR" sz="2800" b="1"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PERSONEL </a:t>
            </a:r>
            <a:r>
              <a:rPr lang="tr-TR" sz="28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HAREKETLİLİĞİ PROGRAMI-STAFF MOBILITY </a:t>
            </a:r>
          </a:p>
          <a:p>
            <a:pPr algn="just">
              <a:lnSpc>
                <a:spcPct val="150000"/>
              </a:lnSpc>
              <a:spcAft>
                <a:spcPts val="750"/>
              </a:spcAft>
            </a:pPr>
            <a:r>
              <a:rPr lang="tr-TR" sz="2400" dirty="0"/>
              <a:t>Türkiye’de </a:t>
            </a:r>
            <a:r>
              <a:rPr lang="tr-TR" sz="2400" dirty="0" err="1"/>
              <a:t>Erasmus</a:t>
            </a:r>
            <a:r>
              <a:rPr lang="tr-TR" sz="2400" dirty="0"/>
              <a:t> Beyannamesi sahibi bir yükseköğretim kurumunda istihdam edilmiş herhangi bir personelin eğitim alma amaçlı hareketliliğine imkan sağlayan alt faaliyet alanıdır.</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C:\Users\ilker_000\Desktop\Erasmus-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43539" t="10787" r="7362" b="38942"/>
          <a:stretch/>
        </p:blipFill>
        <p:spPr bwMode="auto">
          <a:xfrm>
            <a:off x="9657450" y="1774204"/>
            <a:ext cx="2354937" cy="13959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ilker_000\Desktop\Erasmus-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03" t="10787" r="56263" b="38942"/>
          <a:stretch/>
        </p:blipFill>
        <p:spPr bwMode="auto">
          <a:xfrm>
            <a:off x="9632609" y="3340821"/>
            <a:ext cx="2013564" cy="182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265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lker_000\Desktop\Eurasmus_b71accb9cef94e12b4b76257bd0d6941.jpg"/>
          <p:cNvPicPr>
            <a:picLocks noChangeAspect="1" noChangeArrowheads="1"/>
          </p:cNvPicPr>
          <p:nvPr/>
        </p:nvPicPr>
        <p:blipFill rotWithShape="1">
          <a:blip r:embed="rId2">
            <a:extLst>
              <a:ext uri="{28A0092B-C50C-407E-A947-70E740481C1C}">
                <a14:useLocalDpi xmlns:a14="http://schemas.microsoft.com/office/drawing/2010/main" val="0"/>
              </a:ext>
            </a:extLst>
          </a:blip>
          <a:srcRect b="26246"/>
          <a:stretch/>
        </p:blipFill>
        <p:spPr bwMode="auto">
          <a:xfrm>
            <a:off x="2724749" y="3708848"/>
            <a:ext cx="6704134" cy="2839853"/>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901337" y="854342"/>
            <a:ext cx="10724605" cy="1938992"/>
          </a:xfrm>
          <a:prstGeom prst="rect">
            <a:avLst/>
          </a:prstGeom>
        </p:spPr>
        <p:txBody>
          <a:bodyPr wrap="square">
            <a:spAutoFit/>
          </a:bodyPr>
          <a:lstStyle/>
          <a:p>
            <a:pPr algn="just"/>
            <a:r>
              <a:rPr lang="tr-TR" sz="2400" dirty="0"/>
              <a:t>Personel Hareketliliği faaliyeti 2 şekilde gerçekleştirilebilmektedir: </a:t>
            </a:r>
            <a:endParaRPr lang="tr-TR" sz="2400" dirty="0" smtClean="0"/>
          </a:p>
          <a:p>
            <a:pPr algn="just"/>
            <a:endParaRPr lang="tr-TR" sz="2400" dirty="0"/>
          </a:p>
          <a:p>
            <a:pPr algn="just"/>
            <a:r>
              <a:rPr lang="tr-TR" sz="2400" dirty="0" smtClean="0"/>
              <a:t>1. </a:t>
            </a:r>
            <a:r>
              <a:rPr lang="en-US" sz="2400" dirty="0" err="1" smtClean="0"/>
              <a:t>Personel</a:t>
            </a:r>
            <a:r>
              <a:rPr lang="en-US" sz="2400" dirty="0" smtClean="0"/>
              <a:t> </a:t>
            </a:r>
            <a:r>
              <a:rPr lang="en-US" sz="2400" dirty="0" err="1"/>
              <a:t>Ders</a:t>
            </a:r>
            <a:r>
              <a:rPr lang="en-US" sz="2400" dirty="0"/>
              <a:t> </a:t>
            </a:r>
            <a:r>
              <a:rPr lang="en-US" sz="2400" dirty="0" err="1"/>
              <a:t>Verme</a:t>
            </a:r>
            <a:r>
              <a:rPr lang="en-US" sz="2400" dirty="0"/>
              <a:t> </a:t>
            </a:r>
            <a:r>
              <a:rPr lang="en-US" sz="2400" dirty="0" err="1"/>
              <a:t>Hareketliliği</a:t>
            </a:r>
            <a:r>
              <a:rPr lang="en-US" sz="2400" dirty="0"/>
              <a:t> - </a:t>
            </a:r>
            <a:r>
              <a:rPr lang="en-US" sz="2400" i="1" dirty="0"/>
              <a:t>Staff Mobility for Teaching Assignments (STA</a:t>
            </a:r>
            <a:r>
              <a:rPr lang="en-US" sz="2400" i="1" dirty="0" smtClean="0"/>
              <a:t>)</a:t>
            </a:r>
            <a:endParaRPr lang="tr-TR" sz="2400" i="1" dirty="0" smtClean="0"/>
          </a:p>
          <a:p>
            <a:pPr algn="just"/>
            <a:r>
              <a:rPr lang="en-US" sz="2400" i="1" dirty="0" smtClean="0"/>
              <a:t> </a:t>
            </a:r>
            <a:endParaRPr lang="en-US" sz="2400" dirty="0"/>
          </a:p>
          <a:p>
            <a:pPr algn="just"/>
            <a:r>
              <a:rPr lang="en-US" sz="2400" dirty="0"/>
              <a:t>2. </a:t>
            </a:r>
            <a:r>
              <a:rPr lang="en-US" sz="2400" b="1" dirty="0" err="1">
                <a:solidFill>
                  <a:srgbClr val="FF0000"/>
                </a:solidFill>
              </a:rPr>
              <a:t>Personel</a:t>
            </a:r>
            <a:r>
              <a:rPr lang="en-US" sz="2400" b="1" dirty="0">
                <a:solidFill>
                  <a:srgbClr val="FF0000"/>
                </a:solidFill>
              </a:rPr>
              <a:t> </a:t>
            </a:r>
            <a:r>
              <a:rPr lang="en-US" sz="2400" b="1" dirty="0" err="1">
                <a:solidFill>
                  <a:srgbClr val="FF0000"/>
                </a:solidFill>
              </a:rPr>
              <a:t>Eğitim</a:t>
            </a:r>
            <a:r>
              <a:rPr lang="en-US" sz="2400" b="1" dirty="0">
                <a:solidFill>
                  <a:srgbClr val="FF0000"/>
                </a:solidFill>
              </a:rPr>
              <a:t> Alma </a:t>
            </a:r>
            <a:r>
              <a:rPr lang="en-US" sz="2400" b="1" dirty="0" err="1">
                <a:solidFill>
                  <a:srgbClr val="FF0000"/>
                </a:solidFill>
              </a:rPr>
              <a:t>Hareketliliği</a:t>
            </a:r>
            <a:r>
              <a:rPr lang="en-US" sz="2400" b="1" dirty="0">
                <a:solidFill>
                  <a:srgbClr val="FF0000"/>
                </a:solidFill>
              </a:rPr>
              <a:t> - </a:t>
            </a:r>
            <a:r>
              <a:rPr lang="en-US" sz="2400" b="1" i="1" dirty="0">
                <a:solidFill>
                  <a:srgbClr val="FF0000"/>
                </a:solidFill>
              </a:rPr>
              <a:t>Staff Mobility for Staff Training (STT) </a:t>
            </a:r>
            <a:endParaRPr lang="tr-TR" sz="2400" b="1" dirty="0">
              <a:solidFill>
                <a:srgbClr val="FF0000"/>
              </a:solidFill>
            </a:endParaRPr>
          </a:p>
        </p:txBody>
      </p:sp>
    </p:spTree>
    <p:extLst>
      <p:ext uri="{BB962C8B-B14F-4D97-AF65-F5344CB8AC3E}">
        <p14:creationId xmlns:p14="http://schemas.microsoft.com/office/powerpoint/2010/main" val="3216379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1074" y="1855596"/>
            <a:ext cx="6530635" cy="2569934"/>
          </a:xfrm>
          <a:prstGeom prst="rect">
            <a:avLst/>
          </a:prstGeom>
        </p:spPr>
        <p:txBody>
          <a:bodyPr wrap="square">
            <a:spAutoFit/>
          </a:bodyPr>
          <a:lstStyle/>
          <a:p>
            <a:pPr algn="just">
              <a:lnSpc>
                <a:spcPct val="115000"/>
              </a:lnSpc>
              <a:spcAft>
                <a:spcPts val="750"/>
              </a:spcAft>
            </a:pPr>
            <a:r>
              <a:rPr lang="tr-TR" sz="2800" dirty="0"/>
              <a:t>Türkiye’de ECHE sahibi bir yükseköğretim kurumunda istihdam edilmiş herhangi bir personelin, program ülkelerinden birinde eğitim almasına imkân sağlayan faaliyet alanıdır. </a:t>
            </a:r>
            <a:endParaRPr lang="tr-TR"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143" y="819001"/>
            <a:ext cx="4679642" cy="4978342"/>
          </a:xfrm>
          <a:prstGeom prst="rect">
            <a:avLst/>
          </a:prstGeom>
        </p:spPr>
      </p:pic>
      <p:sp>
        <p:nvSpPr>
          <p:cNvPr id="3" name="Dikdörtgen 2"/>
          <p:cNvSpPr/>
          <p:nvPr/>
        </p:nvSpPr>
        <p:spPr>
          <a:xfrm>
            <a:off x="961236" y="722815"/>
            <a:ext cx="6026201" cy="584775"/>
          </a:xfrm>
          <a:prstGeom prst="rect">
            <a:avLst/>
          </a:prstGeom>
        </p:spPr>
        <p:txBody>
          <a:bodyPr wrap="none">
            <a:spAutoFit/>
          </a:bodyPr>
          <a:lstStyle/>
          <a:p>
            <a:r>
              <a:rPr lang="tr-TR" sz="3200" b="1" dirty="0"/>
              <a:t>Personel Eğitim Alma Hareketliliği </a:t>
            </a:r>
          </a:p>
        </p:txBody>
      </p:sp>
    </p:spTree>
    <p:extLst>
      <p:ext uri="{BB962C8B-B14F-4D97-AF65-F5344CB8AC3E}">
        <p14:creationId xmlns:p14="http://schemas.microsoft.com/office/powerpoint/2010/main" val="1781738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6477" y="1335560"/>
            <a:ext cx="5872071" cy="4552015"/>
          </a:xfrm>
          <a:prstGeom prst="rect">
            <a:avLst/>
          </a:prstGeom>
        </p:spPr>
        <p:txBody>
          <a:bodyPr wrap="square">
            <a:spAutoFit/>
          </a:bodyPr>
          <a:lstStyle/>
          <a:p>
            <a:pPr>
              <a:lnSpc>
                <a:spcPct val="115000"/>
              </a:lnSpc>
              <a:spcAft>
                <a:spcPts val="750"/>
              </a:spcAft>
            </a:pPr>
            <a:r>
              <a:rPr lang="tr-TR" sz="2800" dirty="0"/>
              <a:t>Eğitim almak üzere gidilecek kuruluşlar; işletmeler, eğitim merkezleri, araştırma merkezleri, ticaret odaları ve birlikleri, okul, vakıf, kar amacı gütmeyen kuruluşlar, kariyer rehberliği sağlayan kuruluşlar, profesyonel danışma ve rehberlik kuruluşları, </a:t>
            </a:r>
            <a:r>
              <a:rPr lang="tr-TR" sz="2800" dirty="0" smtClean="0"/>
              <a:t>yükseköğretim kurumları olabilir</a:t>
            </a:r>
            <a:r>
              <a:rPr lang="tr-TR" sz="28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t>
            </a:r>
            <a:br>
              <a:rPr lang="tr-TR" sz="28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br>
            <a:r>
              <a:rPr lang="tr-TR" sz="28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a:t>
            </a:r>
            <a:endParaRPr lang="tr-TR"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801" y="1233167"/>
            <a:ext cx="4756368" cy="4756368"/>
          </a:xfrm>
          <a:prstGeom prst="rect">
            <a:avLst/>
          </a:prstGeom>
        </p:spPr>
      </p:pic>
    </p:spTree>
    <p:extLst>
      <p:ext uri="{BB962C8B-B14F-4D97-AF65-F5344CB8AC3E}">
        <p14:creationId xmlns:p14="http://schemas.microsoft.com/office/powerpoint/2010/main" val="200685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13806" y="2429695"/>
            <a:ext cx="11125199" cy="2677656"/>
          </a:xfrm>
          <a:prstGeom prst="rect">
            <a:avLst/>
          </a:prstGeom>
        </p:spPr>
        <p:txBody>
          <a:bodyPr wrap="square">
            <a:spAutoFit/>
          </a:bodyPr>
          <a:lstStyle/>
          <a:p>
            <a:pPr marL="342900" indent="-342900" algn="just">
              <a:buFont typeface="Arial" panose="020B0604020202020204" pitchFamily="34" charset="0"/>
              <a:buChar char="•"/>
            </a:pPr>
            <a:r>
              <a:rPr lang="tr-TR" sz="2400" dirty="0"/>
              <a:t>U</a:t>
            </a:r>
            <a:r>
              <a:rPr lang="tr-TR" sz="2400" dirty="0" smtClean="0"/>
              <a:t>ygun </a:t>
            </a:r>
            <a:r>
              <a:rPr lang="tr-TR" sz="2400" dirty="0"/>
              <a:t>bir işletmeden kastedilen büyüklükleri, yasal statüleri ve faaliyet gösterdikleri ekonomik sektör ne olursa olsun, özel veya kamuya ait her tür kurum/kuruluş ile sosyal ekonomi dâhil her tür ekonomik faaliyette bulunan girişimdir. </a:t>
            </a:r>
            <a:endParaRPr lang="tr-TR" sz="2400" dirty="0" smtClean="0"/>
          </a:p>
          <a:p>
            <a:pPr marL="342900" indent="-342900" algn="just">
              <a:buFont typeface="Arial" panose="020B0604020202020204" pitchFamily="34" charset="0"/>
              <a:buChar char="•"/>
            </a:pPr>
            <a:r>
              <a:rPr lang="tr-TR" sz="2400" dirty="0" smtClean="0"/>
              <a:t>Personel </a:t>
            </a:r>
            <a:r>
              <a:rPr lang="tr-TR" sz="2400" dirty="0"/>
              <a:t>eğitim alma faaliyeti tam zamanlı bir faaliyettir ve tam gün eğitim alınan süreler için hibe ödemesi yapılır. Bu nedenle Personel Eğitim Alma Hareketliliği Anlaşmasında (</a:t>
            </a:r>
            <a:r>
              <a:rPr lang="tr-TR" sz="2400" dirty="0" err="1"/>
              <a:t>Staff</a:t>
            </a:r>
            <a:r>
              <a:rPr lang="tr-TR" sz="2400" dirty="0"/>
              <a:t> </a:t>
            </a:r>
            <a:r>
              <a:rPr lang="tr-TR" sz="2400" dirty="0" err="1"/>
              <a:t>Mobility</a:t>
            </a:r>
            <a:r>
              <a:rPr lang="tr-TR" sz="2400" dirty="0"/>
              <a:t> </a:t>
            </a:r>
            <a:r>
              <a:rPr lang="tr-TR" sz="2400" dirty="0" err="1"/>
              <a:t>For</a:t>
            </a:r>
            <a:r>
              <a:rPr lang="tr-TR" sz="2400" dirty="0"/>
              <a:t> Training - </a:t>
            </a:r>
            <a:r>
              <a:rPr lang="tr-TR" sz="2400" dirty="0" err="1"/>
              <a:t>Mobility</a:t>
            </a:r>
            <a:r>
              <a:rPr lang="tr-TR" sz="2400" dirty="0"/>
              <a:t> </a:t>
            </a:r>
            <a:r>
              <a:rPr lang="tr-TR" sz="2400" dirty="0" err="1"/>
              <a:t>Agreement</a:t>
            </a:r>
            <a:r>
              <a:rPr lang="tr-TR" sz="2400" dirty="0"/>
              <a:t>) eğitim alma programının gün bazında belirtilmesi gerekir. </a:t>
            </a:r>
          </a:p>
        </p:txBody>
      </p:sp>
      <p:pic>
        <p:nvPicPr>
          <p:cNvPr id="5" name="Picture 2" descr="C:\Users\ilker_000\Desktop\erasmu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2125" y="0"/>
            <a:ext cx="5400675" cy="21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647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768" y="1112588"/>
            <a:ext cx="10667999" cy="3354765"/>
          </a:xfrm>
          <a:prstGeom prst="rect">
            <a:avLst/>
          </a:prstGeom>
        </p:spPr>
        <p:txBody>
          <a:bodyPr wrap="square">
            <a:spAutoFit/>
          </a:bodyPr>
          <a:lstStyle/>
          <a:p>
            <a:pPr algn="just">
              <a:lnSpc>
                <a:spcPct val="150000"/>
              </a:lnSpc>
              <a:spcAft>
                <a:spcPts val="750"/>
              </a:spcAft>
            </a:pPr>
            <a:r>
              <a:rPr lang="tr-TR" sz="24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750"/>
              </a:spcAft>
            </a:pPr>
            <a:r>
              <a:rPr lang="tr-TR" sz="2400" b="1"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KABUL KRİTERLERİ</a:t>
            </a:r>
          </a:p>
          <a:p>
            <a:pPr algn="just">
              <a:lnSpc>
                <a:spcPct val="150000"/>
              </a:lnSpc>
              <a:spcAft>
                <a:spcPts val="750"/>
              </a:spcAft>
            </a:pP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2800" dirty="0" smtClean="0"/>
              <a:t>Personel </a:t>
            </a:r>
            <a:r>
              <a:rPr lang="tr-TR" sz="2800" dirty="0"/>
              <a:t>hareketliliği gerçekleştirmek isteyen personelin Türkiye’de ECHE sahibi bir yükseköğretim kurumunda tam/yarı zamanlı olarak istihdam edilmiş ve o kurumda fiilen görev yapmakta olan personel olması gerekir. </a:t>
            </a:r>
          </a:p>
        </p:txBody>
      </p:sp>
      <p:pic>
        <p:nvPicPr>
          <p:cNvPr id="3" name="Picture 2" descr="C:\Users\ilker_000\Desktop\erasmu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2125" y="0"/>
            <a:ext cx="5400675" cy="21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55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lker_000\Desktop\erasmu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1325" y="134571"/>
            <a:ext cx="5400675" cy="2100263"/>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937846" y="622713"/>
            <a:ext cx="10506009" cy="5047536"/>
          </a:xfrm>
          <a:prstGeom prst="rect">
            <a:avLst/>
          </a:prstGeom>
        </p:spPr>
        <p:txBody>
          <a:bodyPr wrap="square">
            <a:spAutoFit/>
          </a:bodyPr>
          <a:lstStyle/>
          <a:p>
            <a:endParaRPr lang="tr-TR" sz="2800" dirty="0" smtClean="0"/>
          </a:p>
          <a:p>
            <a:endParaRPr lang="tr-TR" sz="2800" dirty="0"/>
          </a:p>
          <a:p>
            <a:r>
              <a:rPr lang="tr-TR" sz="2800" b="1" dirty="0">
                <a:solidFill>
                  <a:srgbClr val="333333"/>
                </a:solidFill>
                <a:latin typeface="+mj-lt"/>
                <a:ea typeface="Times New Roman" panose="02020603050405020304" pitchFamily="18" charset="0"/>
                <a:cs typeface="Times New Roman" panose="02020603050405020304" pitchFamily="18" charset="0"/>
              </a:rPr>
              <a:t>BAŞVURU </a:t>
            </a:r>
            <a:r>
              <a:rPr lang="tr-TR" sz="2800" b="1" dirty="0" smtClean="0">
                <a:solidFill>
                  <a:srgbClr val="333333"/>
                </a:solidFill>
                <a:latin typeface="+mj-lt"/>
                <a:ea typeface="Times New Roman" panose="02020603050405020304" pitchFamily="18" charset="0"/>
                <a:cs typeface="Times New Roman" panose="02020603050405020304" pitchFamily="18" charset="0"/>
              </a:rPr>
              <a:t>PROSEDÜRÜ</a:t>
            </a:r>
            <a:endParaRPr lang="tr-TR" sz="2800" b="1" dirty="0">
              <a:solidFill>
                <a:srgbClr val="333333"/>
              </a:solidFill>
              <a:latin typeface="+mj-lt"/>
              <a:ea typeface="Times New Roman" panose="02020603050405020304" pitchFamily="18" charset="0"/>
              <a:cs typeface="Times New Roman" panose="02020603050405020304" pitchFamily="18" charset="0"/>
            </a:endParaRPr>
          </a:p>
          <a:p>
            <a:endParaRPr lang="tr-TR" sz="2800" dirty="0"/>
          </a:p>
          <a:p>
            <a:endParaRPr lang="tr-TR" sz="2800" dirty="0" smtClean="0"/>
          </a:p>
          <a:p>
            <a:pPr marL="457200" indent="-457200">
              <a:buFont typeface="Arial" pitchFamily="34" charset="0"/>
              <a:buChar char="•"/>
            </a:pPr>
            <a:r>
              <a:rPr lang="tr-TR" sz="2800" dirty="0">
                <a:hlinkClick r:id="rId3"/>
              </a:rPr>
              <a:t>https://erasmusbasvuru.ua.gov.tr</a:t>
            </a:r>
            <a:r>
              <a:rPr lang="tr-TR" sz="2800" dirty="0" smtClean="0">
                <a:hlinkClick r:id="rId3"/>
              </a:rPr>
              <a:t>/</a:t>
            </a:r>
            <a:r>
              <a:rPr lang="tr-TR" sz="2800" dirty="0" smtClean="0"/>
              <a:t> </a:t>
            </a:r>
          </a:p>
          <a:p>
            <a:pPr marL="457200" indent="-457200">
              <a:buFont typeface="Arial" pitchFamily="34" charset="0"/>
              <a:buChar char="•"/>
            </a:pPr>
            <a:r>
              <a:rPr lang="tr-TR" sz="2800" dirty="0" err="1"/>
              <a:t>Erasmus</a:t>
            </a:r>
            <a:r>
              <a:rPr lang="tr-TR" sz="2800" dirty="0"/>
              <a:t>+ Personel Eğitim Alma Hareketliliği Başvuru Formu</a:t>
            </a:r>
          </a:p>
          <a:p>
            <a:pPr marL="457200" indent="-457200">
              <a:buFont typeface="Arial" pitchFamily="34" charset="0"/>
              <a:buChar char="•"/>
            </a:pPr>
            <a:r>
              <a:rPr lang="tr-TR" sz="2800" dirty="0" smtClean="0"/>
              <a:t>Misafir </a:t>
            </a:r>
            <a:r>
              <a:rPr lang="tr-TR" sz="2800" dirty="0"/>
              <a:t>olunacak üniversiteden/kurumdan gelen davet mektubu</a:t>
            </a:r>
          </a:p>
          <a:p>
            <a:pPr marL="457200" indent="-457200">
              <a:buFont typeface="Arial" pitchFamily="34" charset="0"/>
              <a:buChar char="•"/>
            </a:pPr>
            <a:r>
              <a:rPr lang="tr-TR" sz="2800" dirty="0"/>
              <a:t>Varsa İngilizce Yeterlilik Dil Sınavı Belgesi</a:t>
            </a:r>
          </a:p>
          <a:p>
            <a:pPr marL="457200" indent="-457200">
              <a:buFont typeface="Arial" pitchFamily="34" charset="0"/>
              <a:buChar char="•"/>
            </a:pPr>
            <a:r>
              <a:rPr lang="tr-TR" sz="2800" dirty="0"/>
              <a:t>SGK 4A Detaylı Hizmet Dökümü</a:t>
            </a:r>
          </a:p>
          <a:p>
            <a:pPr algn="just">
              <a:lnSpc>
                <a:spcPct val="150000"/>
              </a:lnSpc>
              <a:spcAft>
                <a:spcPts val="750"/>
              </a:spcAft>
            </a:pPr>
            <a:endParaRPr lang="tr-TR" sz="2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2279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18244</TotalTime>
  <Words>581</Words>
  <Application>Microsoft Office PowerPoint</Application>
  <PresentationFormat>Özel</PresentationFormat>
  <Paragraphs>80</Paragraphs>
  <Slides>23</Slides>
  <Notes>2</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PowerPoint Sunusu</vt:lpstr>
      <vt:lpstr>Erasmus+ Yükseköğretim için Bireylerin Öğrenme Hareketliliği</vt:lpstr>
      <vt:lpstr>PowerPoint Sunusu</vt:lpstr>
      <vt:lpstr>PowerPoint Sunusu</vt:lpstr>
      <vt:lpstr>PowerPoint Sunusu</vt:lpstr>
      <vt:lpstr>PowerPoint Sunusu</vt:lpstr>
      <vt:lpstr>PowerPoint Sunusu</vt:lpstr>
      <vt:lpstr>PowerPoint Sunusu</vt:lpstr>
      <vt:lpstr>PowerPoint Sunusu</vt:lpstr>
      <vt:lpstr>BAŞVURULACAK PROJELER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ZEYNEP KIRŞAN</dc:creator>
  <cp:lastModifiedBy>Enis AKAY</cp:lastModifiedBy>
  <cp:revision>108</cp:revision>
  <dcterms:created xsi:type="dcterms:W3CDTF">2018-12-11T12:29:24Z</dcterms:created>
  <dcterms:modified xsi:type="dcterms:W3CDTF">2023-05-29T14:00:15Z</dcterms:modified>
</cp:coreProperties>
</file>